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5" r:id="rId4"/>
    <p:sldId id="261" r:id="rId5"/>
    <p:sldId id="262" r:id="rId6"/>
    <p:sldId id="276" r:id="rId7"/>
    <p:sldId id="263" r:id="rId8"/>
    <p:sldId id="264" r:id="rId9"/>
    <p:sldId id="265" r:id="rId10"/>
    <p:sldId id="268" r:id="rId11"/>
    <p:sldId id="269" r:id="rId12"/>
    <p:sldId id="280" r:id="rId13"/>
    <p:sldId id="270" r:id="rId14"/>
    <p:sldId id="271" r:id="rId15"/>
    <p:sldId id="272" r:id="rId16"/>
    <p:sldId id="284" r:id="rId17"/>
    <p:sldId id="285" r:id="rId18"/>
    <p:sldId id="286" r:id="rId19"/>
    <p:sldId id="281" r:id="rId20"/>
    <p:sldId id="282" r:id="rId21"/>
    <p:sldId id="277" r:id="rId22"/>
    <p:sldId id="273" r:id="rId23"/>
    <p:sldId id="274"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2CD8C9-BE6A-43AA-8F01-B0256BD9D09E}"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CD8C9-BE6A-43AA-8F01-B0256BD9D09E}"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2CD8C9-BE6A-43AA-8F01-B0256BD9D09E}" type="datetimeFigureOut">
              <a:rPr lang="en-US" smtClean="0"/>
              <a:pPr/>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2CD8C9-BE6A-43AA-8F01-B0256BD9D09E}" type="datetimeFigureOut">
              <a:rPr lang="en-US" smtClean="0"/>
              <a:pPr/>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CD8C9-BE6A-43AA-8F01-B0256BD9D09E}" type="datetimeFigureOut">
              <a:rPr lang="en-US" smtClean="0"/>
              <a:pPr/>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CD8C9-BE6A-43AA-8F01-B0256BD9D09E}" type="datetimeFigureOut">
              <a:rPr lang="en-US" smtClean="0"/>
              <a:pPr/>
              <a:t>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936-1484-4A0E-83A5-3E27D4568DB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3.v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5.v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204864"/>
            <a:ext cx="8856984" cy="1470025"/>
          </a:xfrm>
        </p:spPr>
        <p:txBody>
          <a:bodyPr>
            <a:noAutofit/>
          </a:bodyPr>
          <a:lstStyle/>
          <a:p>
            <a:r>
              <a:rPr lang="en-IN" sz="3200" dirty="0" smtClean="0">
                <a:solidFill>
                  <a:schemeClr val="tx2">
                    <a:lumMod val="50000"/>
                  </a:schemeClr>
                </a:solidFill>
                <a:latin typeface="Broadway" pitchFamily="82" charset="0"/>
              </a:rPr>
              <a:t>Linear Algebra</a:t>
            </a:r>
            <a:endParaRPr lang="en-IN" sz="32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1026" r:id="rId3" imgW="13937020" imgH="5409524" progId="">
              <p:embed/>
            </p:oleObj>
          </a:graphicData>
        </a:graphic>
      </p:graphicFrame>
      <p:cxnSp>
        <p:nvCxnSpPr>
          <p:cNvPr id="6" name="Straight Connector 5"/>
          <p:cNvCxnSpPr/>
          <p:nvPr/>
        </p:nvCxnSpPr>
        <p:spPr>
          <a:xfrm>
            <a:off x="1043608" y="378904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852" y="3918247"/>
            <a:ext cx="1770356" cy="461665"/>
          </a:xfrm>
          <a:prstGeom prst="rect">
            <a:avLst/>
          </a:prstGeom>
          <a:noFill/>
        </p:spPr>
        <p:txBody>
          <a:bodyPr wrap="none" rtlCol="0">
            <a:spAutoFit/>
          </a:bodyPr>
          <a:lstStyle/>
          <a:p>
            <a:r>
              <a:rPr lang="en-US" sz="2400" dirty="0">
                <a:solidFill>
                  <a:schemeClr val="accent1">
                    <a:lumMod val="75000"/>
                  </a:schemeClr>
                </a:solidFill>
                <a:latin typeface="Arial Rounded MT Bold" pitchFamily="34" charset="0"/>
              </a:rPr>
              <a:t>Lecture </a:t>
            </a:r>
            <a:r>
              <a:rPr lang="en-US" sz="2400" dirty="0" smtClean="0">
                <a:solidFill>
                  <a:schemeClr val="accent1">
                    <a:lumMod val="75000"/>
                  </a:schemeClr>
                </a:solidFill>
                <a:latin typeface="Arial Rounded MT Bold" pitchFamily="34" charset="0"/>
              </a:rPr>
              <a:t>#1</a:t>
            </a:r>
            <a:endParaRPr lang="en-IN" sz="2400" dirty="0">
              <a:solidFill>
                <a:schemeClr val="accent1">
                  <a:lumMod val="75000"/>
                </a:schemeClr>
              </a:solidFill>
              <a:latin typeface="Arial Rounded MT Bold" pitchFamily="34" charset="0"/>
            </a:endParaRPr>
          </a:p>
        </p:txBody>
      </p:sp>
      <p:sp>
        <p:nvSpPr>
          <p:cNvPr id="7" name="Subtitle 6"/>
          <p:cNvSpPr>
            <a:spLocks noGrp="1"/>
          </p:cNvSpPr>
          <p:nvPr>
            <p:ph type="subTitle" idx="1"/>
          </p:nvPr>
        </p:nvSpPr>
        <p:spPr>
          <a:xfrm>
            <a:off x="1043608" y="4379912"/>
            <a:ext cx="7056784" cy="1752600"/>
          </a:xfrm>
        </p:spPr>
        <p:txBody>
          <a:bodyPr/>
          <a:lstStyle/>
          <a:p>
            <a:r>
              <a:rPr lang="en-IN" dirty="0" smtClean="0"/>
              <a:t>Introduction to Linear Algebra, Vectors and Matrices.</a:t>
            </a:r>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INT25411 INT254</a:t>
            </a:r>
            <a:endParaRPr lang="en-IN" dirty="0"/>
          </a:p>
        </p:txBody>
      </p:sp>
      <p:pic>
        <p:nvPicPr>
          <p:cNvPr id="1150" name="Picture 126" descr="Related image">
            <a:extLst>
              <a:ext uri="{FF2B5EF4-FFF2-40B4-BE49-F238E27FC236}">
                <a16:creationId xmlns:a16="http://schemas.microsoft.com/office/drawing/2014/main" xmlns="" id="{15957954-4057-4B73-AEC5-133A6D3D2FEC}"/>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54026" y="4800605"/>
            <a:ext cx="1962150" cy="19621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2530"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533400" y="1676400"/>
            <a:ext cx="8229600" cy="5247590"/>
          </a:xfrm>
          <a:prstGeom prst="rect">
            <a:avLst/>
          </a:prstGeom>
          <a:noFill/>
        </p:spPr>
        <p:txBody>
          <a:bodyPr wrap="square" rtlCol="0">
            <a:spAutoFit/>
          </a:bodyPr>
          <a:lstStyle/>
          <a:p>
            <a:pPr algn="ctr"/>
            <a:r>
              <a:rPr lang="en-US" sz="5500" dirty="0" smtClean="0"/>
              <a:t>VECTORS </a:t>
            </a:r>
          </a:p>
          <a:p>
            <a:r>
              <a:rPr lang="en-US" sz="2000" dirty="0" smtClean="0"/>
              <a:t>There are 2 types of vectors are </a:t>
            </a:r>
          </a:p>
          <a:p>
            <a:pPr marL="457200" indent="-457200">
              <a:buAutoNum type="arabicPeriod"/>
            </a:pPr>
            <a:r>
              <a:rPr lang="en-US" sz="2000" dirty="0" smtClean="0"/>
              <a:t>Row vector</a:t>
            </a:r>
          </a:p>
          <a:p>
            <a:pPr marL="457200" indent="-457200">
              <a:buAutoNum type="arabicPeriod"/>
            </a:pPr>
            <a:r>
              <a:rPr lang="en-US" sz="2000" dirty="0" smtClean="0"/>
              <a:t>Column vector</a:t>
            </a:r>
          </a:p>
          <a:p>
            <a:pPr marL="457200" indent="-457200"/>
            <a:endParaRPr lang="en-US" sz="2000" dirty="0" smtClean="0"/>
          </a:p>
          <a:p>
            <a:pPr marL="457200" indent="-457200"/>
            <a:r>
              <a:rPr lang="en-US" sz="2000" dirty="0" smtClean="0"/>
              <a:t>It is like a list as you have created in python</a:t>
            </a:r>
          </a:p>
          <a:p>
            <a:pPr marL="457200" indent="-457200"/>
            <a:r>
              <a:rPr lang="en-US" sz="2000" dirty="0" smtClean="0"/>
              <a:t>A=[a1,a2,a3,a4,a5]</a:t>
            </a:r>
          </a:p>
          <a:p>
            <a:pPr marL="457200" indent="-457200"/>
            <a:r>
              <a:rPr lang="en-US" sz="2000" dirty="0" smtClean="0"/>
              <a:t>Is an example of row vector</a:t>
            </a:r>
          </a:p>
          <a:p>
            <a:pPr marL="457200" indent="-457200"/>
            <a:r>
              <a:rPr lang="en-US" sz="2000" dirty="0" smtClean="0"/>
              <a:t>What is dimension of this vector ?</a:t>
            </a:r>
          </a:p>
          <a:p>
            <a:pPr marL="457200" indent="-457200"/>
            <a:endParaRPr lang="en-US" sz="2000" dirty="0" smtClean="0"/>
          </a:p>
          <a:p>
            <a:pPr marL="457200" indent="-457200"/>
            <a:r>
              <a:rPr lang="en-US" sz="2000" dirty="0" smtClean="0"/>
              <a:t>A=</a:t>
            </a:r>
          </a:p>
          <a:p>
            <a:r>
              <a:rPr lang="en-US" sz="4000" dirty="0" smtClean="0"/>
              <a:t> </a:t>
            </a:r>
          </a:p>
          <a:p>
            <a:r>
              <a:rPr lang="en-US" sz="4000" dirty="0" smtClean="0"/>
              <a:t>                   </a:t>
            </a:r>
            <a:r>
              <a:rPr lang="en-US" sz="2000" dirty="0" smtClean="0"/>
              <a:t>Column vector</a:t>
            </a:r>
            <a:endParaRPr lang="en-US" sz="4000" dirty="0" smtClean="0"/>
          </a:p>
        </p:txBody>
      </p:sp>
      <p:cxnSp>
        <p:nvCxnSpPr>
          <p:cNvPr id="7" name="Straight Connector 6"/>
          <p:cNvCxnSpPr/>
          <p:nvPr/>
        </p:nvCxnSpPr>
        <p:spPr>
          <a:xfrm>
            <a:off x="1600200" y="5029200"/>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4600" y="5029200"/>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600200" y="62484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209800" y="62484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600200" y="50292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9800" y="5029200"/>
            <a:ext cx="304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3554"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3170099"/>
          </a:xfrm>
          <a:prstGeom prst="rect">
            <a:avLst/>
          </a:prstGeom>
          <a:noFill/>
        </p:spPr>
        <p:txBody>
          <a:bodyPr wrap="square" rtlCol="0">
            <a:spAutoFit/>
          </a:bodyPr>
          <a:lstStyle/>
          <a:p>
            <a:r>
              <a:rPr lang="en-US" sz="2000" u="sng" dirty="0" smtClean="0"/>
              <a:t>Matrix</a:t>
            </a:r>
          </a:p>
          <a:p>
            <a:endParaRPr lang="en-US" sz="2000" dirty="0" smtClean="0"/>
          </a:p>
          <a:p>
            <a:r>
              <a:rPr lang="en-US" sz="2000" dirty="0" smtClean="0"/>
              <a:t>It is called list of lists means there will be multiple lists</a:t>
            </a:r>
          </a:p>
          <a:p>
            <a:endParaRPr lang="en-US" sz="2000" dirty="0" smtClean="0"/>
          </a:p>
          <a:p>
            <a:r>
              <a:rPr lang="en-US" sz="2000" dirty="0" smtClean="0"/>
              <a:t>Q1. What if we want to fetch the particular no. from the matrix.</a:t>
            </a:r>
          </a:p>
          <a:p>
            <a:endParaRPr lang="en-US" sz="2000" dirty="0" smtClean="0"/>
          </a:p>
          <a:p>
            <a:endParaRPr lang="en-US" sz="2000" dirty="0" smtClean="0"/>
          </a:p>
          <a:p>
            <a:endParaRPr lang="en-US" sz="2000" dirty="0" smtClean="0"/>
          </a:p>
          <a:p>
            <a:r>
              <a:rPr lang="en-US" sz="2000" dirty="0" smtClean="0"/>
              <a:t> </a:t>
            </a:r>
          </a:p>
          <a:p>
            <a:r>
              <a:rPr lang="en-US" sz="2000" dirty="0" smtClean="0"/>
              <a:t> </a:t>
            </a:r>
          </a:p>
        </p:txBody>
      </p:sp>
      <p:pic>
        <p:nvPicPr>
          <p:cNvPr id="6" name="Picture 5" descr="matrix.png"/>
          <p:cNvPicPr>
            <a:picLocks noChangeAspect="1"/>
          </p:cNvPicPr>
          <p:nvPr/>
        </p:nvPicPr>
        <p:blipFill>
          <a:blip r:embed="rId4" cstate="print"/>
          <a:stretch>
            <a:fillRect/>
          </a:stretch>
        </p:blipFill>
        <p:spPr>
          <a:xfrm>
            <a:off x="533400" y="3048000"/>
            <a:ext cx="4191000" cy="2850496"/>
          </a:xfrm>
          <a:prstGeom prst="rect">
            <a:avLst/>
          </a:prstGeom>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atrix addition.PNG"/>
          <p:cNvPicPr>
            <a:picLocks noGrp="1" noChangeAspect="1"/>
          </p:cNvPicPr>
          <p:nvPr>
            <p:ph idx="1"/>
          </p:nvPr>
        </p:nvPicPr>
        <p:blipFill>
          <a:blip r:embed="rId2" cstate="print"/>
          <a:stretch>
            <a:fillRect/>
          </a:stretch>
        </p:blipFill>
        <p:spPr>
          <a:xfrm>
            <a:off x="228600" y="1676400"/>
            <a:ext cx="3982006" cy="3191321"/>
          </a:xfrm>
        </p:spPr>
      </p:pic>
      <p:pic>
        <p:nvPicPr>
          <p:cNvPr id="5" name="Picture 4" descr="matrix add1.PNG"/>
          <p:cNvPicPr>
            <a:picLocks noChangeAspect="1"/>
          </p:cNvPicPr>
          <p:nvPr/>
        </p:nvPicPr>
        <p:blipFill>
          <a:blip r:embed="rId3" cstate="print"/>
          <a:stretch>
            <a:fillRect/>
          </a:stretch>
        </p:blipFill>
        <p:spPr>
          <a:xfrm>
            <a:off x="4267200" y="1804760"/>
            <a:ext cx="4114799" cy="44702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4578"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1323439"/>
          </a:xfrm>
          <a:prstGeom prst="rect">
            <a:avLst/>
          </a:prstGeom>
          <a:noFill/>
        </p:spPr>
        <p:txBody>
          <a:bodyPr wrap="square" rtlCol="0">
            <a:spAutoFit/>
          </a:bodyPr>
          <a:lstStyle/>
          <a:p>
            <a:endParaRPr lang="en-US" sz="2000" dirty="0" smtClean="0"/>
          </a:p>
          <a:p>
            <a:endParaRPr lang="en-US" sz="2000" dirty="0" smtClean="0"/>
          </a:p>
          <a:p>
            <a:r>
              <a:rPr lang="en-US" sz="2000" dirty="0" smtClean="0"/>
              <a:t> </a:t>
            </a:r>
          </a:p>
          <a:p>
            <a:r>
              <a:rPr lang="en-US" sz="2000" dirty="0" smtClean="0"/>
              <a:t> </a:t>
            </a:r>
          </a:p>
        </p:txBody>
      </p:sp>
      <p:sp>
        <p:nvSpPr>
          <p:cNvPr id="6" name="TextBox 5"/>
          <p:cNvSpPr txBox="1"/>
          <p:nvPr/>
        </p:nvSpPr>
        <p:spPr>
          <a:xfrm>
            <a:off x="381000" y="3429000"/>
            <a:ext cx="8229600" cy="2246769"/>
          </a:xfrm>
          <a:prstGeom prst="rect">
            <a:avLst/>
          </a:prstGeom>
          <a:noFill/>
        </p:spPr>
        <p:txBody>
          <a:bodyPr wrap="square" rtlCol="0">
            <a:spAutoFit/>
          </a:bodyPr>
          <a:lstStyle/>
          <a:p>
            <a:r>
              <a:rPr lang="en-US" sz="2000" dirty="0" smtClean="0"/>
              <a:t>TRANSPONSE OF MATRIX</a:t>
            </a:r>
          </a:p>
          <a:p>
            <a:endParaRPr lang="en-US" sz="2000" dirty="0" smtClean="0"/>
          </a:p>
          <a:p>
            <a:r>
              <a:rPr lang="en-US" sz="2000" dirty="0" smtClean="0"/>
              <a:t>This concept, we will use in machine learning.</a:t>
            </a:r>
          </a:p>
          <a:p>
            <a:r>
              <a:rPr lang="en-US" sz="2000" dirty="0" smtClean="0"/>
              <a:t>Example:- It will be converted from row vector to column vector and vice versa.</a:t>
            </a:r>
          </a:p>
          <a:p>
            <a:r>
              <a:rPr lang="en-US" sz="2000" dirty="0" smtClean="0"/>
              <a:t>A=A</a:t>
            </a:r>
            <a:r>
              <a:rPr lang="en-US" sz="4000" dirty="0" smtClean="0"/>
              <a:t>T</a:t>
            </a:r>
            <a:endParaRPr lang="en-US" sz="2000" dirty="0" smtClean="0"/>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5602"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4401205"/>
          </a:xfrm>
          <a:prstGeom prst="rect">
            <a:avLst/>
          </a:prstGeom>
          <a:noFill/>
        </p:spPr>
        <p:txBody>
          <a:bodyPr wrap="square" rtlCol="0">
            <a:spAutoFit/>
          </a:bodyPr>
          <a:lstStyle/>
          <a:p>
            <a:endParaRPr lang="en-US" sz="2000" dirty="0" smtClean="0"/>
          </a:p>
          <a:p>
            <a:r>
              <a:rPr lang="en-US" sz="2000" dirty="0" smtClean="0"/>
              <a:t>VECTOR OPERATIONS</a:t>
            </a:r>
          </a:p>
          <a:p>
            <a:endParaRPr lang="en-US" sz="2000" dirty="0" smtClean="0"/>
          </a:p>
          <a:p>
            <a:pPr marL="457200" indent="-457200">
              <a:buAutoNum type="arabicPeriod"/>
            </a:pPr>
            <a:r>
              <a:rPr lang="en-US" sz="2000" dirty="0" smtClean="0"/>
              <a:t>ADDITION</a:t>
            </a:r>
          </a:p>
          <a:p>
            <a:pPr marL="457200" indent="-457200">
              <a:buAutoNum type="arabicPeriod"/>
            </a:pPr>
            <a:r>
              <a:rPr lang="en-US" sz="2000" dirty="0" smtClean="0"/>
              <a:t>SUBTRACTION</a:t>
            </a:r>
          </a:p>
          <a:p>
            <a:pPr marL="457200" indent="-457200">
              <a:buAutoNum type="arabicPeriod"/>
            </a:pPr>
            <a:r>
              <a:rPr lang="en-US" sz="2000" dirty="0" smtClean="0"/>
              <a:t>SCALAR PRODUCT</a:t>
            </a:r>
          </a:p>
          <a:p>
            <a:pPr marL="457200" indent="-457200">
              <a:buAutoNum type="arabicPeriod"/>
            </a:pPr>
            <a:r>
              <a:rPr lang="en-US" sz="2000" dirty="0" smtClean="0"/>
              <a:t>INNER PRODUCT</a:t>
            </a:r>
          </a:p>
          <a:p>
            <a:pPr marL="457200" indent="-457200">
              <a:buAutoNum type="arabicPeriod"/>
            </a:pPr>
            <a:r>
              <a:rPr lang="en-US" sz="2000" dirty="0" smtClean="0"/>
              <a:t>OUTER PRODUCT</a:t>
            </a:r>
          </a:p>
          <a:p>
            <a:pPr marL="457200" indent="-457200">
              <a:buAutoNum type="arabicPeriod"/>
            </a:pPr>
            <a:endParaRPr lang="en-US" sz="2000" dirty="0" smtClean="0"/>
          </a:p>
          <a:p>
            <a:pPr marL="457200" indent="-457200"/>
            <a:r>
              <a:rPr lang="en-US" sz="2000" dirty="0" smtClean="0"/>
              <a:t>Q1.How do you apply these operations?</a:t>
            </a:r>
          </a:p>
          <a:p>
            <a:pPr marL="457200" indent="-457200"/>
            <a:endParaRPr lang="en-US" sz="2000" dirty="0" smtClean="0"/>
          </a:p>
          <a:p>
            <a:pPr marL="457200" indent="-457200"/>
            <a:r>
              <a:rPr lang="en-US" sz="2000" dirty="0" smtClean="0"/>
              <a:t>Q2.How do you multiply the scalar to the vector?</a:t>
            </a:r>
          </a:p>
          <a:p>
            <a:pPr marL="457200" indent="-457200"/>
            <a:endParaRPr lang="en-US" sz="2000" dirty="0" smtClean="0"/>
          </a:p>
          <a:p>
            <a:pPr marL="457200" indent="-457200"/>
            <a:r>
              <a:rPr lang="en-US" sz="2000" dirty="0" smtClean="0"/>
              <a:t>Q3.What is inner product and how to do product?</a:t>
            </a: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6626"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4401205"/>
          </a:xfrm>
          <a:prstGeom prst="rect">
            <a:avLst/>
          </a:prstGeom>
          <a:noFill/>
        </p:spPr>
        <p:txBody>
          <a:bodyPr wrap="square" rtlCol="0">
            <a:spAutoFit/>
          </a:bodyPr>
          <a:lstStyle/>
          <a:p>
            <a:r>
              <a:rPr lang="en-US" sz="2000" dirty="0" smtClean="0"/>
              <a:t>Addition and subtraction of two vector results in new vector.</a:t>
            </a:r>
          </a:p>
          <a:p>
            <a:endParaRPr lang="en-US" sz="2000" dirty="0" smtClean="0"/>
          </a:p>
          <a:p>
            <a:r>
              <a:rPr lang="en-US" sz="2000" dirty="0" smtClean="0"/>
              <a:t>Let we understand with the help of example</a:t>
            </a:r>
          </a:p>
          <a:p>
            <a:r>
              <a:rPr lang="en-US" sz="2000" dirty="0" smtClean="0"/>
              <a:t>A=(x1,y1)</a:t>
            </a:r>
          </a:p>
          <a:p>
            <a:r>
              <a:rPr lang="en-US" sz="2000" dirty="0" smtClean="0"/>
              <a:t>B=(x2,y2)</a:t>
            </a:r>
          </a:p>
          <a:p>
            <a:r>
              <a:rPr lang="en-US" sz="2000" dirty="0" smtClean="0"/>
              <a:t>A+B=(x1+x2,y1+y2)</a:t>
            </a:r>
          </a:p>
          <a:p>
            <a:r>
              <a:rPr lang="en-US" sz="2000" dirty="0" smtClean="0"/>
              <a:t>A-B=(x1-x2,y1-y2)</a:t>
            </a:r>
          </a:p>
          <a:p>
            <a:endParaRPr lang="en-US" sz="2000" dirty="0" smtClean="0"/>
          </a:p>
          <a:p>
            <a:r>
              <a:rPr lang="en-US" sz="2000" dirty="0" smtClean="0"/>
              <a:t>So, no. to apply to the addition and subtraction and any other operation vector must be 2 Dimensional space and size.</a:t>
            </a:r>
          </a:p>
          <a:p>
            <a:endParaRPr lang="en-US" sz="2000" dirty="0" smtClean="0"/>
          </a:p>
          <a:p>
            <a:r>
              <a:rPr lang="en-US" sz="2000" dirty="0" smtClean="0"/>
              <a:t>Here, in this case both are in of same dimensions and we can say they are compatible.</a:t>
            </a:r>
          </a:p>
          <a:p>
            <a:endParaRPr lang="en-US" sz="2000" dirty="0" smtClean="0"/>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SCALAR PRODUCT</a:t>
            </a:r>
            <a:br>
              <a:rPr lang="en-US" dirty="0" smtClean="0"/>
            </a:br>
            <a:endParaRPr lang="en-US" dirty="0"/>
          </a:p>
        </p:txBody>
      </p:sp>
      <p:pic>
        <p:nvPicPr>
          <p:cNvPr id="40962" name="Picture 2"/>
          <p:cNvPicPr>
            <a:picLocks noGrp="1" noChangeAspect="1" noChangeArrowheads="1"/>
          </p:cNvPicPr>
          <p:nvPr>
            <p:ph idx="1"/>
          </p:nvPr>
        </p:nvPicPr>
        <p:blipFill>
          <a:blip r:embed="rId2"/>
          <a:srcRect/>
          <a:stretch>
            <a:fillRect/>
          </a:stretch>
        </p:blipFill>
        <p:spPr bwMode="auto">
          <a:xfrm>
            <a:off x="381000" y="838200"/>
            <a:ext cx="8153400" cy="3352800"/>
          </a:xfrm>
          <a:prstGeom prst="rect">
            <a:avLst/>
          </a:prstGeom>
          <a:noFill/>
          <a:ln w="9525">
            <a:noFill/>
            <a:miter lim="800000"/>
            <a:headEnd/>
            <a:tailEnd/>
          </a:ln>
          <a:effectLst/>
        </p:spPr>
      </p:pic>
      <p:sp>
        <p:nvSpPr>
          <p:cNvPr id="5" name="TextBox 4"/>
          <p:cNvSpPr txBox="1"/>
          <p:nvPr/>
        </p:nvSpPr>
        <p:spPr>
          <a:xfrm>
            <a:off x="914400" y="3886200"/>
            <a:ext cx="7772400" cy="369332"/>
          </a:xfrm>
          <a:prstGeom prst="rect">
            <a:avLst/>
          </a:prstGeom>
          <a:noFill/>
        </p:spPr>
        <p:txBody>
          <a:bodyPr wrap="square" rtlCol="0">
            <a:spAutoFit/>
          </a:bodyPr>
          <a:lstStyle/>
          <a:p>
            <a:endParaRPr lang="en-US" dirty="0"/>
          </a:p>
        </p:txBody>
      </p:sp>
      <p:pic>
        <p:nvPicPr>
          <p:cNvPr id="40963" name="Picture 3"/>
          <p:cNvPicPr>
            <a:picLocks noChangeAspect="1" noChangeArrowheads="1"/>
          </p:cNvPicPr>
          <p:nvPr/>
        </p:nvPicPr>
        <p:blipFill>
          <a:blip r:embed="rId3"/>
          <a:srcRect/>
          <a:stretch>
            <a:fillRect/>
          </a:stretch>
        </p:blipFill>
        <p:spPr bwMode="auto">
          <a:xfrm>
            <a:off x="381000" y="4114800"/>
            <a:ext cx="8153400" cy="22098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INNER PRODUCT</a:t>
            </a:r>
            <a:br>
              <a:rPr lang="en-US" dirty="0" smtClean="0"/>
            </a:br>
            <a:endParaRPr lang="en-US" dirty="0"/>
          </a:p>
        </p:txBody>
      </p:sp>
      <p:pic>
        <p:nvPicPr>
          <p:cNvPr id="41986" name="Picture 2"/>
          <p:cNvPicPr>
            <a:picLocks noGrp="1" noChangeAspect="1" noChangeArrowheads="1"/>
          </p:cNvPicPr>
          <p:nvPr>
            <p:ph idx="1"/>
          </p:nvPr>
        </p:nvPicPr>
        <p:blipFill>
          <a:blip r:embed="rId2"/>
          <a:srcRect/>
          <a:stretch>
            <a:fillRect/>
          </a:stretch>
        </p:blipFill>
        <p:spPr bwMode="auto">
          <a:xfrm>
            <a:off x="381000" y="762000"/>
            <a:ext cx="8229600" cy="2857500"/>
          </a:xfrm>
          <a:prstGeom prst="rect">
            <a:avLst/>
          </a:prstGeom>
          <a:noFill/>
          <a:ln w="9525">
            <a:noFill/>
            <a:miter lim="800000"/>
            <a:headEnd/>
            <a:tailEnd/>
          </a:ln>
          <a:effectLst/>
        </p:spPr>
      </p:pic>
      <p:pic>
        <p:nvPicPr>
          <p:cNvPr id="41988" name="Picture 4"/>
          <p:cNvPicPr>
            <a:picLocks noChangeAspect="1" noChangeArrowheads="1"/>
          </p:cNvPicPr>
          <p:nvPr/>
        </p:nvPicPr>
        <p:blipFill>
          <a:blip r:embed="rId3"/>
          <a:srcRect/>
          <a:stretch>
            <a:fillRect/>
          </a:stretch>
        </p:blipFill>
        <p:spPr bwMode="auto">
          <a:xfrm>
            <a:off x="609600" y="3505200"/>
            <a:ext cx="7772400" cy="28194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OUTER PRODUCT</a:t>
            </a:r>
            <a:br>
              <a:rPr lang="en-US" dirty="0" smtClean="0"/>
            </a:br>
            <a:endParaRPr lang="en-US" dirty="0"/>
          </a:p>
        </p:txBody>
      </p:sp>
      <p:sp>
        <p:nvSpPr>
          <p:cNvPr id="3" name="Content Placeholder 2"/>
          <p:cNvSpPr>
            <a:spLocks noGrp="1"/>
          </p:cNvSpPr>
          <p:nvPr>
            <p:ph idx="1"/>
          </p:nvPr>
        </p:nvSpPr>
        <p:spPr>
          <a:xfrm>
            <a:off x="457200" y="762000"/>
            <a:ext cx="8229600" cy="5638800"/>
          </a:xfrm>
        </p:spPr>
        <p:txBody>
          <a:bodyPr>
            <a:normAutofit/>
          </a:bodyPr>
          <a:lstStyle/>
          <a:p>
            <a:pPr algn="just"/>
            <a:r>
              <a:rPr lang="en-US" sz="1800" dirty="0" smtClean="0">
                <a:latin typeface="Times New Roman" pitchFamily="18" charset="0"/>
                <a:cs typeface="Times New Roman" pitchFamily="18" charset="0"/>
              </a:rPr>
              <a:t>In linear algebra, the outer product of two coordinate vectors is the matrix whose entries are all products of an element in the first vector with an element in the second vector</a:t>
            </a:r>
            <a:r>
              <a:rPr lang="en-US" sz="1800" dirty="0" smtClean="0">
                <a:latin typeface="Times New Roman" pitchFamily="18" charset="0"/>
                <a:cs typeface="Times New Roman" pitchFamily="18" charset="0"/>
              </a:rPr>
              <a:t>.</a:t>
            </a:r>
          </a:p>
          <a:p>
            <a:pPr algn="just"/>
            <a:r>
              <a:rPr lang="en-US" sz="1800" dirty="0" smtClean="0">
                <a:latin typeface="Times New Roman" pitchFamily="18" charset="0"/>
                <a:cs typeface="Times New Roman" pitchFamily="18" charset="0"/>
              </a:rPr>
              <a:t> </a:t>
            </a:r>
            <a:r>
              <a:rPr lang="en-US" sz="1800" dirty="0" smtClean="0">
                <a:latin typeface="Times New Roman" pitchFamily="18" charset="0"/>
                <a:cs typeface="Times New Roman" pitchFamily="18" charset="0"/>
              </a:rPr>
              <a:t>If the two coordinate vectors have dimensions n and m, then their outer product is an n × m matrix. More generally, given two tensors (multidimensional arrays of numbers), their outer product is a tensor. </a:t>
            </a:r>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a:t>
            </a:r>
            <a:r>
              <a:rPr lang="en-US" sz="1800" dirty="0" smtClean="0">
                <a:latin typeface="Times New Roman" pitchFamily="18" charset="0"/>
                <a:cs typeface="Times New Roman" pitchFamily="18" charset="0"/>
              </a:rPr>
              <a:t>outer product of tensors is also referred to as their tensor product, and can be used to define the tensor algebra</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p:txBody>
      </p:sp>
      <p:pic>
        <p:nvPicPr>
          <p:cNvPr id="43011" name="Picture 3"/>
          <p:cNvPicPr>
            <a:picLocks noChangeAspect="1" noChangeArrowheads="1"/>
          </p:cNvPicPr>
          <p:nvPr/>
        </p:nvPicPr>
        <p:blipFill>
          <a:blip r:embed="rId2"/>
          <a:srcRect/>
          <a:stretch>
            <a:fillRect/>
          </a:stretch>
        </p:blipFill>
        <p:spPr bwMode="auto">
          <a:xfrm>
            <a:off x="381000" y="3124200"/>
            <a:ext cx="8616950" cy="342265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ot product.PNG"/>
          <p:cNvPicPr>
            <a:picLocks noGrp="1" noChangeAspect="1"/>
          </p:cNvPicPr>
          <p:nvPr>
            <p:ph idx="1"/>
          </p:nvPr>
        </p:nvPicPr>
        <p:blipFill>
          <a:blip r:embed="rId2" cstate="print"/>
          <a:stretch>
            <a:fillRect/>
          </a:stretch>
        </p:blipFill>
        <p:spPr>
          <a:xfrm>
            <a:off x="785283" y="2243705"/>
            <a:ext cx="6156797" cy="263309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050" r:id="rId3" imgW="13937020" imgH="5409524" progId="">
              <p:embed/>
            </p:oleObj>
          </a:graphicData>
        </a:graphic>
      </p:graphicFrame>
      <p:sp>
        <p:nvSpPr>
          <p:cNvPr id="7" name="Subtitle 6"/>
          <p:cNvSpPr>
            <a:spLocks noGrp="1"/>
          </p:cNvSpPr>
          <p:nvPr>
            <p:ph type="subTitle" idx="1"/>
          </p:nvPr>
        </p:nvSpPr>
        <p:spPr>
          <a:xfrm>
            <a:off x="152400" y="1066800"/>
            <a:ext cx="8763000" cy="5065712"/>
          </a:xfrm>
        </p:spPr>
        <p:txBody>
          <a:bodyPr/>
          <a:lstStyle/>
          <a:p>
            <a:pPr algn="l"/>
            <a:r>
              <a:rPr lang="en-IN" u="sng" dirty="0" smtClean="0"/>
              <a:t>Definition:</a:t>
            </a:r>
          </a:p>
          <a:p>
            <a:pPr algn="l"/>
            <a:r>
              <a:rPr lang="en-IN" dirty="0" smtClean="0"/>
              <a:t>A linear algebra is a field of mathematics that could be called mathematics of data.</a:t>
            </a:r>
          </a:p>
          <a:p>
            <a:pPr algn="l"/>
            <a:r>
              <a:rPr lang="en-IN" dirty="0" smtClean="0"/>
              <a:t>Example:- Linear algebra plays a key role in data modeling, computational modeling and etc.</a:t>
            </a:r>
          </a:p>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ot 1.PNG"/>
          <p:cNvPicPr>
            <a:picLocks noGrp="1" noChangeAspect="1"/>
          </p:cNvPicPr>
          <p:nvPr>
            <p:ph idx="1"/>
          </p:nvPr>
        </p:nvPicPr>
        <p:blipFill>
          <a:blip r:embed="rId2" cstate="print"/>
          <a:stretch>
            <a:fillRect/>
          </a:stretch>
        </p:blipFill>
        <p:spPr>
          <a:xfrm>
            <a:off x="1323521" y="2238942"/>
            <a:ext cx="6496957" cy="3248479"/>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is rule of dot product </a:t>
            </a:r>
          </a:p>
          <a:p>
            <a:r>
              <a:rPr lang="en-US" dirty="0" smtClean="0"/>
              <a:t>A=[1,n]</a:t>
            </a:r>
          </a:p>
          <a:p>
            <a:r>
              <a:rPr lang="en-US" dirty="0" smtClean="0"/>
              <a:t>B=[n,1]</a:t>
            </a:r>
          </a:p>
          <a:p>
            <a:r>
              <a:rPr lang="en-US" dirty="0" smtClean="0"/>
              <a:t>So the column of A must be equal to the row no. of row of B </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7650"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2554545"/>
          </a:xfrm>
          <a:prstGeom prst="rect">
            <a:avLst/>
          </a:prstGeom>
          <a:noFill/>
        </p:spPr>
        <p:txBody>
          <a:bodyPr wrap="square" rtlCol="0">
            <a:spAutoFit/>
          </a:bodyPr>
          <a:lstStyle/>
          <a:p>
            <a:r>
              <a:rPr lang="en-US" sz="2000" dirty="0" smtClean="0"/>
              <a:t>Let understand graphically</a:t>
            </a:r>
          </a:p>
          <a:p>
            <a:endParaRPr lang="en-US" sz="2000" dirty="0" smtClean="0"/>
          </a:p>
          <a:p>
            <a:r>
              <a:rPr lang="en-US" sz="2000" dirty="0" smtClean="0"/>
              <a:t>So initially how do we apply addition operation</a:t>
            </a:r>
          </a:p>
          <a:p>
            <a:r>
              <a:rPr lang="en-US" sz="2000" dirty="0" smtClean="0"/>
              <a:t>So we position these vectors such that what will initial end of b in that we can say like placed at the terminal end of a vector. </a:t>
            </a:r>
          </a:p>
          <a:p>
            <a:endParaRPr lang="en-US" sz="2000" dirty="0" smtClean="0"/>
          </a:p>
          <a:p>
            <a:endParaRPr lang="en-US" sz="2000" dirty="0" smtClean="0"/>
          </a:p>
          <a:p>
            <a:endParaRPr lang="en-US" sz="2000" dirty="0" smtClean="0"/>
          </a:p>
        </p:txBody>
      </p:sp>
      <p:pic>
        <p:nvPicPr>
          <p:cNvPr id="6" name="Picture 5" descr="addition vector.png"/>
          <p:cNvPicPr>
            <a:picLocks noChangeAspect="1"/>
          </p:cNvPicPr>
          <p:nvPr/>
        </p:nvPicPr>
        <p:blipFill>
          <a:blip r:embed="rId4" cstate="print"/>
          <a:stretch>
            <a:fillRect/>
          </a:stretch>
        </p:blipFill>
        <p:spPr>
          <a:xfrm>
            <a:off x="838200" y="3886200"/>
            <a:ext cx="8084545" cy="2466975"/>
          </a:xfrm>
          <a:prstGeom prst="rect">
            <a:avLst/>
          </a:prstGeom>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8674"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2554545"/>
          </a:xfrm>
          <a:prstGeom prst="rect">
            <a:avLst/>
          </a:prstGeom>
          <a:noFill/>
        </p:spPr>
        <p:txBody>
          <a:bodyPr wrap="square" rtlCol="0">
            <a:spAutoFit/>
          </a:bodyPr>
          <a:lstStyle/>
          <a:p>
            <a:r>
              <a:rPr lang="en-US" sz="2000" dirty="0" smtClean="0"/>
              <a:t>SUBTRACTION</a:t>
            </a:r>
          </a:p>
          <a:p>
            <a:r>
              <a:rPr lang="en-US" sz="2000" dirty="0" smtClean="0"/>
              <a:t>If b vector is the given vector and so how we can get –b vector.</a:t>
            </a:r>
          </a:p>
          <a:p>
            <a:r>
              <a:rPr lang="en-US" sz="2000" dirty="0" smtClean="0"/>
              <a:t>For that it is with same magnitude, but in a reverse direction.</a:t>
            </a:r>
          </a:p>
          <a:p>
            <a:r>
              <a:rPr lang="en-US" sz="2000" dirty="0" smtClean="0"/>
              <a:t>So now B and –B are represented.</a:t>
            </a:r>
          </a:p>
          <a:p>
            <a:endParaRPr lang="en-US" sz="2000" dirty="0" smtClean="0"/>
          </a:p>
          <a:p>
            <a:endParaRPr lang="en-US" sz="2000" dirty="0" smtClean="0"/>
          </a:p>
          <a:p>
            <a:endParaRPr lang="en-US" sz="2000" dirty="0" smtClean="0"/>
          </a:p>
          <a:p>
            <a:endParaRPr lang="en-US" sz="2000" dirty="0" smtClean="0"/>
          </a:p>
        </p:txBody>
      </p:sp>
      <p:pic>
        <p:nvPicPr>
          <p:cNvPr id="7" name="Picture 6" descr="subtract vector.png"/>
          <p:cNvPicPr>
            <a:picLocks noChangeAspect="1"/>
          </p:cNvPicPr>
          <p:nvPr/>
        </p:nvPicPr>
        <p:blipFill>
          <a:blip r:embed="rId4" cstate="print"/>
          <a:stretch>
            <a:fillRect/>
          </a:stretch>
        </p:blipFill>
        <p:spPr>
          <a:xfrm>
            <a:off x="2514600" y="3200400"/>
            <a:ext cx="4419600" cy="3121537"/>
          </a:xfrm>
          <a:prstGeom prst="rect">
            <a:avLst/>
          </a:prstGeom>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29698" r:id="rId3" imgW="13937020" imgH="5409524" progId="">
              <p:embed/>
            </p:oleObj>
          </a:graphicData>
        </a:graphic>
      </p:graphicFrame>
      <p:sp>
        <p:nvSpPr>
          <p:cNvPr id="7" name="Subtitle 6"/>
          <p:cNvSpPr>
            <a:spLocks noGrp="1"/>
          </p:cNvSpPr>
          <p:nvPr>
            <p:ph type="subTitle" idx="1"/>
          </p:nvPr>
        </p:nvSpPr>
        <p:spPr>
          <a:xfrm>
            <a:off x="152400" y="1066800"/>
            <a:ext cx="8763000" cy="5065712"/>
          </a:xfrm>
        </p:spPr>
        <p:txBody>
          <a:bodyPr/>
          <a:lstStyle/>
          <a:p>
            <a:pPr algn="l"/>
            <a:r>
              <a:rPr lang="en-IN" dirty="0" smtClean="0"/>
              <a:t>How we can classify two type of elements of 2D </a:t>
            </a:r>
          </a:p>
          <a:p>
            <a:pPr algn="l"/>
            <a:r>
              <a:rPr lang="en-IN" dirty="0" smtClean="0"/>
              <a:t> How we can classify two type of elements of 3D </a:t>
            </a:r>
          </a:p>
          <a:p>
            <a:pPr algn="l"/>
            <a:endParaRPr lang="en-IN" dirty="0" smtClean="0"/>
          </a:p>
          <a:p>
            <a:pPr algn="l"/>
            <a:endParaRPr lang="en-IN" dirty="0" smtClean="0"/>
          </a:p>
          <a:p>
            <a:pPr algn="l"/>
            <a:endParaRPr lang="en-IN" dirty="0" smtClean="0"/>
          </a:p>
          <a:p>
            <a:pPr algn="l"/>
            <a:r>
              <a:rPr lang="en-IN" dirty="0" err="1" smtClean="0"/>
              <a:t>Ans</a:t>
            </a:r>
            <a:r>
              <a:rPr lang="en-IN" dirty="0" smtClean="0"/>
              <a:t> ??</a:t>
            </a:r>
          </a:p>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5122" r:id="rId3" imgW="13937020" imgH="5409524" progId="">
              <p:embed/>
            </p:oleObj>
          </a:graphicData>
        </a:graphic>
      </p:graphicFrame>
      <p:sp>
        <p:nvSpPr>
          <p:cNvPr id="7" name="Subtitle 6"/>
          <p:cNvSpPr>
            <a:spLocks noGrp="1"/>
          </p:cNvSpPr>
          <p:nvPr>
            <p:ph type="subTitle" idx="1"/>
          </p:nvPr>
        </p:nvSpPr>
        <p:spPr>
          <a:xfrm>
            <a:off x="152400" y="1066800"/>
            <a:ext cx="8763000" cy="5065712"/>
          </a:xfrm>
        </p:spPr>
        <p:txBody>
          <a:bodyPr/>
          <a:lstStyle/>
          <a:p>
            <a:pPr algn="l"/>
            <a:r>
              <a:rPr lang="en-IN" dirty="0" smtClean="0"/>
              <a:t>To understand the linear algebra </a:t>
            </a:r>
          </a:p>
          <a:p>
            <a:pPr algn="l"/>
            <a:endParaRPr lang="en-IN" dirty="0"/>
          </a:p>
          <a:p>
            <a:pPr algn="l"/>
            <a:r>
              <a:rPr lang="en-IN" dirty="0" smtClean="0"/>
              <a:t>Let we take example of  2D and 3D elements.</a:t>
            </a:r>
          </a:p>
          <a:p>
            <a:pPr algn="l"/>
            <a:endParaRPr lang="en-IN" dirty="0"/>
          </a:p>
          <a:p>
            <a:pPr algn="l"/>
            <a:endParaRPr lang="en-IN" dirty="0" smtClean="0"/>
          </a:p>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5" name="Picture 4" descr="lect1 pic.jpg"/>
          <p:cNvPicPr>
            <a:picLocks noChangeAspect="1"/>
          </p:cNvPicPr>
          <p:nvPr/>
        </p:nvPicPr>
        <p:blipFill>
          <a:blip r:embed="rId4" cstate="print"/>
          <a:stretch>
            <a:fillRect/>
          </a:stretch>
        </p:blipFill>
        <p:spPr>
          <a:xfrm>
            <a:off x="381000" y="2819400"/>
            <a:ext cx="7315199" cy="2676525"/>
          </a:xfrm>
          <a:prstGeom prst="rect">
            <a:avLst/>
          </a:prstGeom>
        </p:spPr>
      </p:pic>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6146" r:id="rId3" imgW="13937020" imgH="5409524" progId="">
              <p:embed/>
            </p:oleObj>
          </a:graphicData>
        </a:graphic>
      </p:graphicFrame>
      <p:sp>
        <p:nvSpPr>
          <p:cNvPr id="7" name="Subtitle 6"/>
          <p:cNvSpPr>
            <a:spLocks noGrp="1"/>
          </p:cNvSpPr>
          <p:nvPr>
            <p:ph type="subTitle" idx="1"/>
          </p:nvPr>
        </p:nvSpPr>
        <p:spPr>
          <a:xfrm>
            <a:off x="152400" y="1066800"/>
            <a:ext cx="8763000" cy="5065712"/>
          </a:xfrm>
        </p:spPr>
        <p:txBody>
          <a:bodyPr/>
          <a:lstStyle/>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762000" y="1447800"/>
            <a:ext cx="7543800" cy="4062651"/>
          </a:xfrm>
          <a:prstGeom prst="rect">
            <a:avLst/>
          </a:prstGeom>
          <a:noFill/>
        </p:spPr>
        <p:txBody>
          <a:bodyPr wrap="square" rtlCol="0">
            <a:spAutoFit/>
          </a:bodyPr>
          <a:lstStyle/>
          <a:p>
            <a:r>
              <a:rPr lang="en-US" sz="2000" dirty="0" smtClean="0"/>
              <a:t>Let we take 2D elements means we have two types of elements </a:t>
            </a:r>
          </a:p>
          <a:p>
            <a:pPr>
              <a:buFontTx/>
              <a:buChar char="-"/>
            </a:pPr>
            <a:r>
              <a:rPr lang="en-US" sz="2000" dirty="0" smtClean="0"/>
              <a:t>One of green colors -</a:t>
            </a:r>
          </a:p>
          <a:p>
            <a:r>
              <a:rPr lang="en-US" sz="2000" dirty="0" smtClean="0"/>
              <a:t>-One of Red colors-</a:t>
            </a:r>
          </a:p>
          <a:p>
            <a:endParaRPr lang="en-US" sz="2000" dirty="0" smtClean="0"/>
          </a:p>
          <a:p>
            <a:endParaRPr lang="en-US" sz="2000" dirty="0" smtClean="0"/>
          </a:p>
          <a:p>
            <a:r>
              <a:rPr lang="en-US" sz="2000" dirty="0" smtClean="0"/>
              <a:t>What if we want to make two different groups for that </a:t>
            </a:r>
            <a:r>
              <a:rPr lang="en-US" sz="2000" dirty="0" err="1" smtClean="0"/>
              <a:t>hyperplane</a:t>
            </a:r>
            <a:r>
              <a:rPr lang="en-US" sz="2000" dirty="0" smtClean="0"/>
              <a:t> (</a:t>
            </a:r>
            <a:r>
              <a:rPr lang="en-US" sz="2000" dirty="0" smtClean="0"/>
              <a:t>decision boundary that divides the input space into two or more regions, each corresponding to a different class or output label. In a 2D space, a </a:t>
            </a:r>
            <a:r>
              <a:rPr lang="en-US" sz="2000" dirty="0" err="1" smtClean="0"/>
              <a:t>hyperplane</a:t>
            </a:r>
            <a:r>
              <a:rPr lang="en-US" sz="2000" dirty="0" smtClean="0"/>
              <a:t> is a straight line that divides the space into two </a:t>
            </a:r>
            <a:r>
              <a:rPr lang="en-US" sz="2000" dirty="0" smtClean="0"/>
              <a:t>halves</a:t>
            </a:r>
            <a:r>
              <a:rPr lang="en-US" sz="2000" dirty="0" smtClean="0"/>
              <a:t>) </a:t>
            </a:r>
            <a:r>
              <a:rPr lang="en-US" sz="2000" dirty="0" smtClean="0"/>
              <a:t>can be used for categorization of making two groups. </a:t>
            </a:r>
            <a:r>
              <a:rPr lang="en-US" sz="2000" dirty="0" err="1" smtClean="0"/>
              <a:t>i.e</a:t>
            </a:r>
            <a:r>
              <a:rPr lang="en-US" sz="2000" dirty="0" smtClean="0"/>
              <a:t> </a:t>
            </a:r>
            <a:r>
              <a:rPr lang="en-US" sz="2000" dirty="0" err="1" smtClean="0"/>
              <a:t>Hyperplane</a:t>
            </a:r>
            <a:r>
              <a:rPr lang="en-US" sz="2000" dirty="0" smtClean="0"/>
              <a:t> is considered as plane</a:t>
            </a:r>
          </a:p>
          <a:p>
            <a:endParaRPr lang="en-US" sz="2000" dirty="0" smtClean="0"/>
          </a:p>
          <a:p>
            <a:r>
              <a:rPr lang="en-US" sz="2000" dirty="0" smtClean="0"/>
              <a:t>Example:-As it is same as classification problems</a:t>
            </a: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is Point/Vector ?</a:t>
            </a:r>
          </a:p>
          <a:p>
            <a:endParaRPr lang="en-US" dirty="0" smtClean="0"/>
          </a:p>
          <a:p>
            <a:endParaRPr lang="en-US" dirty="0" smtClean="0"/>
          </a:p>
          <a:p>
            <a:endParaRPr lang="en-US" dirty="0" smtClean="0"/>
          </a:p>
          <a:p>
            <a:r>
              <a:rPr lang="en-US" dirty="0" smtClean="0"/>
              <a:t>How we can represent the 4D 5D array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17410" r:id="rId3" imgW="13937020" imgH="5409524" progId="">
              <p:embed/>
            </p:oleObj>
          </a:graphicData>
        </a:graphic>
      </p:graphicFrame>
      <p:sp>
        <p:nvSpPr>
          <p:cNvPr id="7" name="Subtitle 6"/>
          <p:cNvSpPr>
            <a:spLocks noGrp="1"/>
          </p:cNvSpPr>
          <p:nvPr>
            <p:ph type="subTitle" idx="1"/>
          </p:nvPr>
        </p:nvSpPr>
        <p:spPr>
          <a:xfrm>
            <a:off x="152400" y="1066800"/>
            <a:ext cx="8763000" cy="5065712"/>
          </a:xfrm>
        </p:spPr>
        <p:txBody>
          <a:bodyPr/>
          <a:lstStyle/>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762000" y="1447800"/>
            <a:ext cx="7543800" cy="1015663"/>
          </a:xfrm>
          <a:prstGeom prst="rect">
            <a:avLst/>
          </a:prstGeom>
          <a:noFill/>
        </p:spPr>
        <p:txBody>
          <a:bodyPr wrap="square" rtlCol="0">
            <a:spAutoFit/>
          </a:bodyPr>
          <a:lstStyle/>
          <a:p>
            <a:r>
              <a:rPr lang="en-US" sz="2000" dirty="0" err="1" smtClean="0"/>
              <a:t>So,now</a:t>
            </a:r>
            <a:r>
              <a:rPr lang="en-US" sz="2000" dirty="0" smtClean="0"/>
              <a:t> we will see to locate the point or vector in 2D,3D,4D and </a:t>
            </a:r>
            <a:r>
              <a:rPr lang="en-US" sz="2000" dirty="0" err="1" smtClean="0"/>
              <a:t>nD</a:t>
            </a:r>
            <a:endParaRPr lang="en-US" sz="2000" dirty="0" smtClean="0"/>
          </a:p>
          <a:p>
            <a:endParaRPr lang="en-US" sz="2000" dirty="0" smtClean="0"/>
          </a:p>
          <a:p>
            <a:endParaRPr lang="en-US" sz="2000" dirty="0" smtClean="0"/>
          </a:p>
        </p:txBody>
      </p:sp>
      <p:pic>
        <p:nvPicPr>
          <p:cNvPr id="6" name="Picture 5" descr="2D_point.png"/>
          <p:cNvPicPr>
            <a:picLocks noChangeAspect="1"/>
          </p:cNvPicPr>
          <p:nvPr/>
        </p:nvPicPr>
        <p:blipFill>
          <a:blip r:embed="rId4" cstate="print"/>
          <a:stretch>
            <a:fillRect/>
          </a:stretch>
        </p:blipFill>
        <p:spPr>
          <a:xfrm>
            <a:off x="685800" y="2286000"/>
            <a:ext cx="3396424" cy="2786810"/>
          </a:xfrm>
          <a:prstGeom prst="rect">
            <a:avLst/>
          </a:prstGeom>
        </p:spPr>
      </p:pic>
      <p:pic>
        <p:nvPicPr>
          <p:cNvPr id="8" name="Picture 7" descr="3D.png"/>
          <p:cNvPicPr>
            <a:picLocks noChangeAspect="1"/>
          </p:cNvPicPr>
          <p:nvPr/>
        </p:nvPicPr>
        <p:blipFill>
          <a:blip r:embed="rId5" cstate="print"/>
          <a:stretch>
            <a:fillRect/>
          </a:stretch>
        </p:blipFill>
        <p:spPr>
          <a:xfrm>
            <a:off x="4876800" y="2057400"/>
            <a:ext cx="3952438" cy="3276600"/>
          </a:xfrm>
          <a:prstGeom prst="rect">
            <a:avLst/>
          </a:prstGeom>
        </p:spPr>
      </p:pic>
      <p:sp>
        <p:nvSpPr>
          <p:cNvPr id="10" name="TextBox 9"/>
          <p:cNvSpPr txBox="1"/>
          <p:nvPr/>
        </p:nvSpPr>
        <p:spPr>
          <a:xfrm>
            <a:off x="762000" y="5638800"/>
            <a:ext cx="2514600" cy="369332"/>
          </a:xfrm>
          <a:prstGeom prst="rect">
            <a:avLst/>
          </a:prstGeom>
          <a:noFill/>
        </p:spPr>
        <p:txBody>
          <a:bodyPr wrap="square" rtlCol="0">
            <a:spAutoFit/>
          </a:bodyPr>
          <a:lstStyle/>
          <a:p>
            <a:r>
              <a:rPr lang="en-US" dirty="0" smtClean="0"/>
              <a:t>Fig. 2D</a:t>
            </a:r>
            <a:endParaRPr lang="en-US" dirty="0"/>
          </a:p>
        </p:txBody>
      </p:sp>
      <p:sp>
        <p:nvSpPr>
          <p:cNvPr id="11" name="TextBox 10"/>
          <p:cNvSpPr txBox="1"/>
          <p:nvPr/>
        </p:nvSpPr>
        <p:spPr>
          <a:xfrm>
            <a:off x="5486400" y="5791200"/>
            <a:ext cx="2514600" cy="369332"/>
          </a:xfrm>
          <a:prstGeom prst="rect">
            <a:avLst/>
          </a:prstGeom>
          <a:noFill/>
        </p:spPr>
        <p:txBody>
          <a:bodyPr wrap="square" rtlCol="0">
            <a:spAutoFit/>
          </a:bodyPr>
          <a:lstStyle/>
          <a:p>
            <a:r>
              <a:rPr lang="en-US" dirty="0" smtClean="0"/>
              <a:t>Fig. 3D</a:t>
            </a:r>
            <a:endParaRPr lang="en-US" dirty="0"/>
          </a:p>
        </p:txBody>
      </p:sp>
      <p:sp>
        <p:nvSpPr>
          <p:cNvPr id="12" name="TextBox 11"/>
          <p:cNvSpPr txBox="1"/>
          <p:nvPr/>
        </p:nvSpPr>
        <p:spPr>
          <a:xfrm>
            <a:off x="1676400" y="5181600"/>
            <a:ext cx="2286000" cy="646331"/>
          </a:xfrm>
          <a:prstGeom prst="rect">
            <a:avLst/>
          </a:prstGeom>
          <a:noFill/>
        </p:spPr>
        <p:txBody>
          <a:bodyPr wrap="square" rtlCol="0">
            <a:spAutoFit/>
          </a:bodyPr>
          <a:lstStyle/>
          <a:p>
            <a:r>
              <a:rPr lang="en-US" dirty="0" smtClean="0"/>
              <a:t>(4,5) is the address of that point </a:t>
            </a:r>
            <a:endParaRPr lang="en-US" dirty="0"/>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18434"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4093428"/>
          </a:xfrm>
          <a:prstGeom prst="rect">
            <a:avLst/>
          </a:prstGeom>
          <a:noFill/>
        </p:spPr>
        <p:txBody>
          <a:bodyPr wrap="square" rtlCol="0">
            <a:spAutoFit/>
          </a:bodyPr>
          <a:lstStyle/>
          <a:p>
            <a:endParaRPr lang="en-US" sz="2000" dirty="0" smtClean="0"/>
          </a:p>
          <a:p>
            <a:endParaRPr lang="en-US" sz="2000" dirty="0" smtClean="0"/>
          </a:p>
          <a:p>
            <a:endParaRPr lang="en-US" sz="2000" dirty="0" smtClean="0"/>
          </a:p>
          <a:p>
            <a:endParaRPr lang="en-US" sz="2000" dirty="0" smtClean="0"/>
          </a:p>
          <a:p>
            <a:r>
              <a:rPr lang="en-US" sz="2000" dirty="0" smtClean="0"/>
              <a:t>What if When we need to find the distance from the origin. </a:t>
            </a:r>
          </a:p>
          <a:p>
            <a:endParaRPr lang="en-US" sz="2000" dirty="0" smtClean="0"/>
          </a:p>
          <a:p>
            <a:endParaRPr lang="en-US" sz="2000" dirty="0" smtClean="0"/>
          </a:p>
          <a:p>
            <a:r>
              <a:rPr lang="en-US" sz="2000" dirty="0" smtClean="0"/>
              <a:t>Origin is that where the x and y axis will meet that is (0,0) or </a:t>
            </a:r>
          </a:p>
          <a:p>
            <a:r>
              <a:rPr lang="en-US" sz="2000" dirty="0" smtClean="0"/>
              <a:t>When x=0 and y=0</a:t>
            </a:r>
          </a:p>
          <a:p>
            <a:endParaRPr lang="en-US" sz="2000" dirty="0" smtClean="0"/>
          </a:p>
          <a:p>
            <a:r>
              <a:rPr lang="en-US" sz="2000" dirty="0" smtClean="0"/>
              <a:t>And we can find the distance by the help of the distance formula</a:t>
            </a:r>
          </a:p>
          <a:p>
            <a:r>
              <a:rPr lang="en-US" sz="2000" dirty="0" smtClean="0"/>
              <a:t>As I am taking this (4,5) point as (</a:t>
            </a:r>
            <a:r>
              <a:rPr lang="en-US" sz="2000" dirty="0" err="1" smtClean="0"/>
              <a:t>a,b</a:t>
            </a:r>
            <a:r>
              <a:rPr lang="en-US" sz="2000" dirty="0" smtClean="0"/>
              <a:t>) for the simplicity purpose</a:t>
            </a:r>
          </a:p>
          <a:p>
            <a:r>
              <a:rPr lang="en-US" sz="2000" dirty="0" smtClean="0"/>
              <a:t> </a:t>
            </a: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 xmlns:p14="http://schemas.microsoft.com/office/powerpoint/2010/main" val="240348292"/>
              </p:ext>
            </p:extLst>
          </p:nvPr>
        </p:nvGraphicFramePr>
        <p:xfrm>
          <a:off x="7391400" y="85725"/>
          <a:ext cx="1676400" cy="678979"/>
        </p:xfrm>
        <a:graphic>
          <a:graphicData uri="http://schemas.openxmlformats.org/presentationml/2006/ole">
            <p:oleObj spid="_x0000_s19458" r:id="rId3" imgW="13937020" imgH="5409524" progId="">
              <p:embed/>
            </p:oleObj>
          </a:graphicData>
        </a:graphic>
      </p:graphicFrame>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5" name="TextBox 4"/>
          <p:cNvSpPr txBox="1"/>
          <p:nvPr/>
        </p:nvSpPr>
        <p:spPr>
          <a:xfrm>
            <a:off x="152400" y="1447800"/>
            <a:ext cx="8229600" cy="4401205"/>
          </a:xfrm>
          <a:prstGeom prst="rect">
            <a:avLst/>
          </a:prstGeom>
          <a:noFill/>
        </p:spPr>
        <p:txBody>
          <a:bodyPr wrap="square" rtlCol="0">
            <a:spAutoFit/>
          </a:bodyPr>
          <a:lstStyle/>
          <a:p>
            <a:r>
              <a:rPr lang="en-US" sz="2000" dirty="0" smtClean="0"/>
              <a:t>Distance formula </a:t>
            </a:r>
          </a:p>
          <a:p>
            <a:endParaRPr lang="en-US" sz="2000" dirty="0" smtClean="0"/>
          </a:p>
          <a:p>
            <a:r>
              <a:rPr lang="en-US" sz="2000" dirty="0" err="1" smtClean="0"/>
              <a:t>Squareroot</a:t>
            </a:r>
            <a:r>
              <a:rPr lang="en-US" sz="2000" dirty="0" smtClean="0"/>
              <a:t> of a²+b² </a:t>
            </a:r>
          </a:p>
          <a:p>
            <a:endParaRPr lang="en-US" sz="2000" dirty="0" smtClean="0"/>
          </a:p>
          <a:p>
            <a:r>
              <a:rPr lang="en-US" sz="2000" dirty="0" smtClean="0"/>
              <a:t>Note: This is the distance from the origin to that point as I have taken it (4,5)</a:t>
            </a:r>
          </a:p>
          <a:p>
            <a:endParaRPr lang="en-US" sz="2000" dirty="0" smtClean="0"/>
          </a:p>
          <a:p>
            <a:endParaRPr lang="en-US" sz="2000" dirty="0" smtClean="0"/>
          </a:p>
          <a:p>
            <a:r>
              <a:rPr lang="en-US" sz="2000" dirty="0" smtClean="0"/>
              <a:t>As it will work in case of 3D or </a:t>
            </a:r>
            <a:r>
              <a:rPr lang="en-US" sz="2000" dirty="0" err="1" smtClean="0"/>
              <a:t>nD</a:t>
            </a:r>
            <a:endParaRPr lang="en-US" sz="2000" dirty="0" smtClean="0"/>
          </a:p>
          <a:p>
            <a:r>
              <a:rPr lang="en-US" sz="2000" dirty="0" err="1" smtClean="0"/>
              <a:t>Squareroot</a:t>
            </a:r>
            <a:r>
              <a:rPr lang="en-US" sz="2000" dirty="0" smtClean="0"/>
              <a:t> of a²+b²+…….n² </a:t>
            </a:r>
          </a:p>
          <a:p>
            <a:r>
              <a:rPr lang="en-US" sz="2000" dirty="0" smtClean="0"/>
              <a:t> </a:t>
            </a:r>
          </a:p>
          <a:p>
            <a:endParaRPr lang="en-US" sz="2000" dirty="0" smtClean="0"/>
          </a:p>
          <a:p>
            <a:endParaRPr lang="en-US" sz="2000" dirty="0" smtClean="0"/>
          </a:p>
          <a:p>
            <a:r>
              <a:rPr lang="en-US" sz="2000" dirty="0" smtClean="0"/>
              <a:t> </a:t>
            </a:r>
          </a:p>
          <a:p>
            <a:r>
              <a:rPr lang="en-US" sz="2000" dirty="0" smtClean="0"/>
              <a:t> </a:t>
            </a:r>
          </a:p>
        </p:txBody>
      </p:sp>
    </p:spTree>
    <p:extLst>
      <p:ext uri="{BB962C8B-B14F-4D97-AF65-F5344CB8AC3E}">
        <p14:creationId xmlns="" xmlns:p14="http://schemas.microsoft.com/office/powerpoint/2010/main" val="1136126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741</Words>
  <Application>Microsoft Office PowerPoint</Application>
  <PresentationFormat>On-screen Show (4:3)</PresentationFormat>
  <Paragraphs>154</Paragraphs>
  <Slides>23</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23</vt:i4>
      </vt:variant>
    </vt:vector>
  </HeadingPairs>
  <TitlesOfParts>
    <vt:vector size="24" baseType="lpstr">
      <vt:lpstr>Office Theme</vt:lpstr>
      <vt:lpstr>Linear Algebra</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SCALAR PRODUCT </vt:lpstr>
      <vt:lpstr>INNER PRODUCT </vt:lpstr>
      <vt:lpstr>OUTER PRODUCT </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dell pc</dc:creator>
  <cp:lastModifiedBy>ADMIN</cp:lastModifiedBy>
  <cp:revision>49</cp:revision>
  <dcterms:created xsi:type="dcterms:W3CDTF">2022-07-28T15:47:02Z</dcterms:created>
  <dcterms:modified xsi:type="dcterms:W3CDTF">2024-01-10T15:30:16Z</dcterms:modified>
</cp:coreProperties>
</file>